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4"/>
  </p:notesMasterIdLst>
  <p:sldIdLst>
    <p:sldId id="282" r:id="rId2"/>
    <p:sldId id="283" r:id="rId3"/>
    <p:sldId id="266" r:id="rId4"/>
    <p:sldId id="267" r:id="rId5"/>
    <p:sldId id="268" r:id="rId6"/>
    <p:sldId id="269" r:id="rId7"/>
    <p:sldId id="28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5" r:id="rId20"/>
    <p:sldId id="286" r:id="rId21"/>
    <p:sldId id="281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60"/>
  </p:normalViewPr>
  <p:slideViewPr>
    <p:cSldViewPr>
      <p:cViewPr varScale="1">
        <p:scale>
          <a:sx n="64" d="100"/>
          <a:sy n="64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33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4C3E-74FE-4ADD-B510-2BA9300D7CA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40E9DE-C9C1-4C47-BE55-3C956D4E3CC1}">
      <dgm:prSet phldrT="[Текст]"/>
      <dgm:spPr/>
      <dgm:t>
        <a:bodyPr/>
        <a:lstStyle/>
        <a:p>
          <a:r>
            <a:rPr lang="uk-UA" dirty="0" smtClean="0"/>
            <a:t>Що скрізь пройнята духом  з її складними інтелектуальними шуканнями, мріями і розчаруваннями, зверненими не лише до його сучасності, його доби,  а й  до сьогодення, до майбутнього</a:t>
          </a:r>
          <a:endParaRPr lang="ru-RU" dirty="0"/>
        </a:p>
      </dgm:t>
    </dgm:pt>
    <dgm:pt modelId="{5D181328-D997-45AB-B645-709CEA82D391}" type="sibTrans" cxnId="{FADBA0C2-AB03-419D-A3C7-A14AB0B7D35B}">
      <dgm:prSet/>
      <dgm:spPr/>
      <dgm:t>
        <a:bodyPr/>
        <a:lstStyle/>
        <a:p>
          <a:endParaRPr lang="ru-RU"/>
        </a:p>
      </dgm:t>
    </dgm:pt>
    <dgm:pt modelId="{412116AF-98C1-406D-A6A9-704C18410B5A}" type="parTrans" cxnId="{FADBA0C2-AB03-419D-A3C7-A14AB0B7D35B}">
      <dgm:prSet/>
      <dgm:spPr/>
      <dgm:t>
        <a:bodyPr/>
        <a:lstStyle/>
        <a:p>
          <a:endParaRPr lang="ru-RU"/>
        </a:p>
      </dgm:t>
    </dgm:pt>
    <dgm:pt modelId="{72E23DBE-B6ED-427A-8713-72028D7C8E67}" type="pres">
      <dgm:prSet presAssocID="{861D4C3E-74FE-4ADD-B510-2BA9300D7C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97663-C1B9-4526-95BE-A5CDC59FE291}" type="pres">
      <dgm:prSet presAssocID="{A140E9DE-C9C1-4C47-BE55-3C956D4E3CC1}" presName="circle1" presStyleLbl="node1" presStyleIdx="0" presStyleCnt="1"/>
      <dgm:spPr/>
    </dgm:pt>
    <dgm:pt modelId="{C7034C26-AEBE-44B0-B46D-C5A55EEF42B1}" type="pres">
      <dgm:prSet presAssocID="{A140E9DE-C9C1-4C47-BE55-3C956D4E3CC1}" presName="space" presStyleCnt="0"/>
      <dgm:spPr/>
    </dgm:pt>
    <dgm:pt modelId="{A3480C22-E52B-433C-8312-9F62D02D280D}" type="pres">
      <dgm:prSet presAssocID="{A140E9DE-C9C1-4C47-BE55-3C956D4E3CC1}" presName="rect1" presStyleLbl="alignAcc1" presStyleIdx="0" presStyleCnt="1"/>
      <dgm:spPr/>
      <dgm:t>
        <a:bodyPr/>
        <a:lstStyle/>
        <a:p>
          <a:endParaRPr lang="ru-RU"/>
        </a:p>
      </dgm:t>
    </dgm:pt>
    <dgm:pt modelId="{E0E678CE-931B-4568-A0B4-3D277919332D}" type="pres">
      <dgm:prSet presAssocID="{A140E9DE-C9C1-4C47-BE55-3C956D4E3CC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FF557-BE94-45B0-945F-19A2101A00D8}" type="presOf" srcId="{861D4C3E-74FE-4ADD-B510-2BA9300D7CA4}" destId="{72E23DBE-B6ED-427A-8713-72028D7C8E67}" srcOrd="0" destOrd="0" presId="urn:microsoft.com/office/officeart/2005/8/layout/target3"/>
    <dgm:cxn modelId="{53792AFC-F439-4073-89A0-725294E6AACF}" type="presOf" srcId="{A140E9DE-C9C1-4C47-BE55-3C956D4E3CC1}" destId="{A3480C22-E52B-433C-8312-9F62D02D280D}" srcOrd="0" destOrd="0" presId="urn:microsoft.com/office/officeart/2005/8/layout/target3"/>
    <dgm:cxn modelId="{FADBA0C2-AB03-419D-A3C7-A14AB0B7D35B}" srcId="{861D4C3E-74FE-4ADD-B510-2BA9300D7CA4}" destId="{A140E9DE-C9C1-4C47-BE55-3C956D4E3CC1}" srcOrd="0" destOrd="0" parTransId="{412116AF-98C1-406D-A6A9-704C18410B5A}" sibTransId="{5D181328-D997-45AB-B645-709CEA82D391}"/>
    <dgm:cxn modelId="{7C7EACAC-115F-4830-84CF-B0FF87E5B4D2}" type="presOf" srcId="{A140E9DE-C9C1-4C47-BE55-3C956D4E3CC1}" destId="{E0E678CE-931B-4568-A0B4-3D277919332D}" srcOrd="1" destOrd="0" presId="urn:microsoft.com/office/officeart/2005/8/layout/target3"/>
    <dgm:cxn modelId="{3669993B-07BA-42DD-ACAE-C30246E2E402}" type="presParOf" srcId="{72E23DBE-B6ED-427A-8713-72028D7C8E67}" destId="{2FD97663-C1B9-4526-95BE-A5CDC59FE291}" srcOrd="0" destOrd="0" presId="urn:microsoft.com/office/officeart/2005/8/layout/target3"/>
    <dgm:cxn modelId="{E33A30DC-21E7-43DD-B7DB-FAD697825C7E}" type="presParOf" srcId="{72E23DBE-B6ED-427A-8713-72028D7C8E67}" destId="{C7034C26-AEBE-44B0-B46D-C5A55EEF42B1}" srcOrd="1" destOrd="0" presId="urn:microsoft.com/office/officeart/2005/8/layout/target3"/>
    <dgm:cxn modelId="{D0F7B6FB-2C9A-4D8A-BACC-71CBF82EC746}" type="presParOf" srcId="{72E23DBE-B6ED-427A-8713-72028D7C8E67}" destId="{A3480C22-E52B-433C-8312-9F62D02D280D}" srcOrd="2" destOrd="0" presId="urn:microsoft.com/office/officeart/2005/8/layout/target3"/>
    <dgm:cxn modelId="{672C23E9-AEFC-45BB-848F-BC8707666491}" type="presParOf" srcId="{72E23DBE-B6ED-427A-8713-72028D7C8E67}" destId="{E0E678CE-931B-4568-A0B4-3D27791933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97663-C1B9-4526-95BE-A5CDC59FE291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80C22-E52B-433C-8312-9F62D02D280D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Що скрізь пройнята духом  з її складними інтелектуальними шуканнями, мріями і розчаруваннями, зверненими не лише до його сучасності, його доби,  а й  до сьогодення, до майбутнього</a:t>
          </a:r>
          <a:endParaRPr lang="ru-RU" sz="3300" kern="1200" dirty="0"/>
        </a:p>
      </dsp:txBody>
      <dsp:txXfrm>
        <a:off x="2194718" y="0"/>
        <a:ext cx="6034881" cy="438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26C6D-F163-471F-9FAD-19C9D87373EC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1EBA-F621-4093-85DF-05188682C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8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A1EBA-F621-4093-85DF-05188682C0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A1EBA-F621-4093-85DF-05188682C0C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A1EBA-F621-4093-85DF-05188682C0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A1EBA-F621-4093-85DF-05188682C0C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A1EBA-F621-4093-85DF-05188682C0C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9A767A-C347-44A0-8BB6-7C58CEB1AC68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EA2EE8-1847-4E06-9114-08C8DCC49E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Великий скульптор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Робота </a:t>
            </a:r>
            <a:r>
              <a:rPr lang="ru-RU" sz="2400" dirty="0" err="1" smtClean="0">
                <a:solidFill>
                  <a:schemeClr val="bg1"/>
                </a:solidFill>
              </a:rPr>
              <a:t>виконана</a:t>
            </a:r>
            <a:r>
              <a:rPr lang="ru-RU" sz="2400" dirty="0" smtClean="0">
                <a:solidFill>
                  <a:schemeClr val="bg1"/>
                </a:solidFill>
              </a:rPr>
              <a:t>: 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Шевченко О. С.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вчителем історії </a:t>
            </a:r>
            <a:r>
              <a:rPr lang="en-US" sz="2400" dirty="0" smtClean="0">
                <a:solidFill>
                  <a:schemeClr val="bg1"/>
                </a:solidFill>
              </a:rPr>
              <a:t>II</a:t>
            </a:r>
            <a:r>
              <a:rPr lang="uk-UA" sz="2400" dirty="0" smtClean="0">
                <a:solidFill>
                  <a:schemeClr val="bg1"/>
                </a:solidFill>
              </a:rPr>
              <a:t> категорії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села Кам’янки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Революціонер - демократ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3200" dirty="0" smtClean="0"/>
              <a:t>Автор зумів передати високість думок, одухотвореність, силу характеру видатного російського революціонера – демократа</a:t>
            </a:r>
          </a:p>
          <a:p>
            <a:r>
              <a:rPr lang="uk-UA" sz="3200" dirty="0" smtClean="0"/>
              <a:t>Цей портрет засвідчив і сутність пластичної палітри І.  </a:t>
            </a:r>
            <a:r>
              <a:rPr lang="uk-UA" sz="3200" dirty="0" err="1" smtClean="0"/>
              <a:t>Воропая</a:t>
            </a:r>
            <a:r>
              <a:rPr lang="uk-UA" sz="3200" dirty="0" smtClean="0"/>
              <a:t> </a:t>
            </a:r>
          </a:p>
          <a:p>
            <a:r>
              <a:rPr lang="uk-UA" sz="3200" dirty="0" smtClean="0"/>
              <a:t>І гостру психологічність, до якої майже завжди додається тонке, виразне моделювання обличчя, на якому скульптор зосереджує свою основну увагу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Згадаємо його відому </a:t>
            </a:r>
            <a:r>
              <a:rPr lang="uk-UA" dirty="0" err="1" smtClean="0">
                <a:solidFill>
                  <a:srgbClr val="7030A0"/>
                </a:solidFill>
              </a:rPr>
              <a:t>“Офелію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4" name="Содержимое 3" descr="перше вересня 0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7892" y="1935163"/>
            <a:ext cx="2608216" cy="4389437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Любов до шекспірівської героїні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І. М. </a:t>
            </a:r>
            <a:r>
              <a:rPr lang="uk-UA" sz="4400" dirty="0" err="1" smtClean="0">
                <a:solidFill>
                  <a:srgbClr val="C00000"/>
                </a:solidFill>
              </a:rPr>
              <a:t>Воропай</a:t>
            </a:r>
            <a:r>
              <a:rPr lang="uk-UA" sz="4400" dirty="0" smtClean="0">
                <a:solidFill>
                  <a:srgbClr val="C00000"/>
                </a:solidFill>
              </a:rPr>
              <a:t> дуже полюбляв портрет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3200" dirty="0" smtClean="0"/>
              <a:t>Він шукав (і відкривав) у портретованих неповторність особистості, людську, земну великість, могутність духу, красу інтелекту</a:t>
            </a:r>
          </a:p>
          <a:p>
            <a:pPr algn="just">
              <a:buNone/>
            </a:pPr>
            <a:r>
              <a:rPr lang="uk-UA" sz="3200" dirty="0" smtClean="0"/>
              <a:t>Намагався показати характери конкретні</a:t>
            </a:r>
          </a:p>
          <a:p>
            <a:pPr algn="just">
              <a:buNone/>
            </a:pPr>
            <a:r>
              <a:rPr lang="uk-UA" sz="3200" dirty="0" smtClean="0"/>
              <a:t> Духовно красиві </a:t>
            </a:r>
          </a:p>
          <a:p>
            <a:pPr algn="just">
              <a:buNone/>
            </a:pPr>
            <a:r>
              <a:rPr lang="uk-UA" sz="3200" dirty="0" smtClean="0"/>
              <a:t>Індивідуально неповторні</a:t>
            </a:r>
            <a:endParaRPr lang="ru-RU" sz="3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Чи не такими є його портрети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err="1" smtClean="0">
                <a:solidFill>
                  <a:srgbClr val="0070C0"/>
                </a:solidFill>
              </a:rPr>
              <a:t>“Молодий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Шевченко”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перше вересня 00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4278" y="1920875"/>
            <a:ext cx="3084444" cy="4433888"/>
          </a:xfrm>
        </p:spPr>
      </p:pic>
      <p:pic>
        <p:nvPicPr>
          <p:cNvPr id="15" name="Содержимое 14" descr="перше вересня 00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53796" y="1920875"/>
            <a:ext cx="2827407" cy="4433888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М. Добролюбов</a:t>
            </a:r>
            <a:endParaRPr lang="ru-RU" dirty="0"/>
          </a:p>
        </p:txBody>
      </p:sp>
      <p:pic>
        <p:nvPicPr>
          <p:cNvPr id="5" name="Содержимое 4" descr="перше вересня 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4278" y="1920875"/>
            <a:ext cx="3084444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Канівський музей – заповідник </a:t>
            </a:r>
            <a:r>
              <a:rPr lang="uk-UA" sz="3600" dirty="0" err="1" smtClean="0"/>
              <a:t>“Могила</a:t>
            </a:r>
            <a:endParaRPr lang="uk-UA" sz="3600" dirty="0" smtClean="0"/>
          </a:p>
          <a:p>
            <a:pPr>
              <a:buNone/>
            </a:pPr>
            <a:r>
              <a:rPr lang="uk-UA" sz="3600" dirty="0" smtClean="0"/>
              <a:t> Т. Г </a:t>
            </a:r>
            <a:r>
              <a:rPr lang="uk-UA" sz="3600" dirty="0" err="1" smtClean="0"/>
              <a:t>.Шевченка</a:t>
            </a:r>
            <a:endParaRPr lang="ru-RU" sz="3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Буковинська трудівниця </a:t>
            </a:r>
            <a:endParaRPr lang="ru-RU" dirty="0"/>
          </a:p>
        </p:txBody>
      </p:sp>
      <p:pic>
        <p:nvPicPr>
          <p:cNvPr id="5" name="Содержимое 4" descr="перше вересня 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2619" y="1920875"/>
            <a:ext cx="2747762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Знатний кукурудзовод України</a:t>
            </a:r>
          </a:p>
          <a:p>
            <a:pPr>
              <a:buNone/>
            </a:pPr>
            <a:r>
              <a:rPr lang="uk-UA" sz="3600" dirty="0" smtClean="0"/>
              <a:t>    Л. Молдаван</a:t>
            </a:r>
          </a:p>
          <a:p>
            <a:r>
              <a:rPr lang="uk-UA" sz="3600" dirty="0" smtClean="0"/>
              <a:t>1962 -1963рр.</a:t>
            </a:r>
          </a:p>
          <a:p>
            <a:r>
              <a:rPr lang="uk-UA" sz="3600" dirty="0" smtClean="0"/>
              <a:t>Робота зроблена з мармуру </a:t>
            </a:r>
            <a:endParaRPr lang="ru-RU" sz="3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Академік І. Павлов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перше вересня 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8352" y="1920875"/>
            <a:ext cx="2056296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Робота зроблена  на початку 1960 х р. </a:t>
            </a:r>
          </a:p>
          <a:p>
            <a:r>
              <a:rPr lang="uk-UA" sz="3200" dirty="0" smtClean="0"/>
              <a:t> На замовлення </a:t>
            </a:r>
          </a:p>
          <a:p>
            <a:r>
              <a:rPr lang="uk-UA" sz="3200" dirty="0" smtClean="0"/>
              <a:t>Дуже багато переглянув робіт перед тим, як самому сісти за роботу   </a:t>
            </a:r>
            <a:endParaRPr lang="ru-RU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Учений – біолог І. </a:t>
            </a:r>
            <a:r>
              <a:rPr lang="uk-UA" dirty="0" err="1" smtClean="0"/>
              <a:t>Сеченов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Содержимое 4" descr="перше вересня 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6870" y="1920875"/>
            <a:ext cx="1799259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Робота початку 1960 -х рр. </a:t>
            </a:r>
          </a:p>
          <a:p>
            <a:r>
              <a:rPr lang="uk-UA" sz="3600" dirty="0" smtClean="0"/>
              <a:t>Бетон</a:t>
            </a:r>
          </a:p>
          <a:p>
            <a:r>
              <a:rPr lang="uk-UA" sz="3600" dirty="0" smtClean="0"/>
              <a:t>Парк у Ялті</a:t>
            </a:r>
            <a:endParaRPr lang="ru-RU" sz="36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Знатний мисливець О. </a:t>
            </a:r>
            <a:r>
              <a:rPr lang="uk-UA" sz="3600" dirty="0" err="1" smtClean="0"/>
              <a:t>Гейкер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3200" dirty="0" smtClean="0"/>
              <a:t>1960 рік</a:t>
            </a:r>
          </a:p>
          <a:p>
            <a:r>
              <a:rPr lang="uk-UA" sz="3200" dirty="0" err="1" smtClean="0"/>
              <a:t>Орскло</a:t>
            </a:r>
            <a:r>
              <a:rPr lang="uk-UA" sz="3200" dirty="0" smtClean="0"/>
              <a:t> </a:t>
            </a:r>
          </a:p>
          <a:p>
            <a:r>
              <a:rPr lang="uk-UA" sz="3200" dirty="0" smtClean="0"/>
              <a:t>Дирекція художніх виставок України</a:t>
            </a:r>
            <a:endParaRPr lang="ru-RU" sz="3200" dirty="0"/>
          </a:p>
        </p:txBody>
      </p:sp>
      <p:pic>
        <p:nvPicPr>
          <p:cNvPr id="8" name="Рисунок 7" descr="перше вересня 01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562" b="16562"/>
          <a:stretch>
            <a:fillRect/>
          </a:stretch>
        </p:blipFill>
        <p:spPr>
          <a:xfrm rot="420000">
            <a:off x="3497360" y="1200316"/>
            <a:ext cx="4607601" cy="393192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tx1"/>
                </a:solidFill>
              </a:rPr>
              <a:t> </a:t>
            </a:r>
            <a:r>
              <a:rPr lang="uk-UA" sz="4000" dirty="0" smtClean="0">
                <a:solidFill>
                  <a:srgbClr val="FF0000"/>
                </a:solidFill>
              </a:rPr>
              <a:t>с</a:t>
            </a:r>
            <a:r>
              <a:rPr lang="uk-UA" sz="3600" dirty="0" smtClean="0">
                <a:solidFill>
                  <a:srgbClr val="FF0000"/>
                </a:solidFill>
              </a:rPr>
              <a:t>. Кам’янка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 smtClean="0"/>
              <a:t>Розташоване на річці Великій Висі, за 7 км. від районного центру </a:t>
            </a:r>
            <a:r>
              <a:rPr lang="uk-UA" sz="2800" dirty="0" err="1" smtClean="0"/>
              <a:t>Новомиргорода</a:t>
            </a:r>
            <a:r>
              <a:rPr lang="uk-UA" sz="2800" dirty="0" smtClean="0"/>
              <a:t> і залізничної станції</a:t>
            </a:r>
          </a:p>
          <a:p>
            <a:r>
              <a:rPr lang="uk-UA" sz="2800" dirty="0" smtClean="0"/>
              <a:t>З 1965 року збудоване за генеральним планом</a:t>
            </a:r>
            <a:endParaRPr lang="ru-RU" sz="2800" dirty="0"/>
          </a:p>
        </p:txBody>
      </p:sp>
      <p:pic>
        <p:nvPicPr>
          <p:cNvPr id="7" name="Содержимое 6" descr="Творчий звіт 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Виставка робіт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 smtClean="0"/>
              <a:t>Це не всі роботи І. М. </a:t>
            </a:r>
            <a:r>
              <a:rPr lang="uk-UA" sz="2800" dirty="0" err="1" smtClean="0"/>
              <a:t>Воропая</a:t>
            </a:r>
            <a:r>
              <a:rPr lang="uk-UA" sz="2800" dirty="0" smtClean="0"/>
              <a:t> їх у нього багато</a:t>
            </a:r>
          </a:p>
          <a:p>
            <a:pPr algn="just"/>
            <a:r>
              <a:rPr lang="uk-UA" sz="2800" dirty="0" smtClean="0"/>
              <a:t>У 1982 році в приміщені виставочного залу Київської організації спілки художників УРСР відбулася виставка на якій була представлена станкова та монументальна скульптура</a:t>
            </a:r>
          </a:p>
          <a:p>
            <a:pPr algn="just"/>
            <a:r>
              <a:rPr lang="uk-UA" sz="2800" dirty="0" smtClean="0"/>
              <a:t>З станкової скульптури було представлено</a:t>
            </a:r>
          </a:p>
          <a:p>
            <a:pPr algn="just"/>
            <a:r>
              <a:rPr lang="uk-UA" sz="2800" dirty="0" smtClean="0"/>
              <a:t>28 робіт</a:t>
            </a:r>
          </a:p>
          <a:p>
            <a:pPr algn="just"/>
            <a:r>
              <a:rPr lang="uk-UA" sz="2800" dirty="0" smtClean="0"/>
              <a:t>З монументальної 22 роботи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Талант скульптора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 smtClean="0"/>
              <a:t>Не розкрився до кінця;</a:t>
            </a:r>
          </a:p>
          <a:p>
            <a:r>
              <a:rPr lang="uk-UA" dirty="0" smtClean="0"/>
              <a:t>Митець рано пішов від нас;</a:t>
            </a:r>
          </a:p>
          <a:p>
            <a:r>
              <a:rPr lang="uk-UA" dirty="0" smtClean="0"/>
              <a:t>Складні життєві обставини завадили створити все те, чим жило його серце;</a:t>
            </a:r>
          </a:p>
          <a:p>
            <a:r>
              <a:rPr lang="uk-UA" dirty="0" smtClean="0"/>
              <a:t>Тяжко хворий мріяв про нові твори, але на дорогах буття іноді розпорошував свої сили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sz="3200" dirty="0" smtClean="0"/>
              <a:t>Кращі твори І.</a:t>
            </a:r>
            <a:r>
              <a:rPr lang="uk-UA" sz="3200" dirty="0" err="1" smtClean="0"/>
              <a:t>Воропая</a:t>
            </a:r>
            <a:r>
              <a:rPr lang="uk-UA" sz="3200" dirty="0" smtClean="0"/>
              <a:t> завжди хвилюватимуть, житимуть і милуватимуть око шанувальників мистецтва</a:t>
            </a:r>
            <a:endParaRPr lang="ru-RU" sz="32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Записано зі слів </a:t>
            </a:r>
            <a:r>
              <a:rPr lang="uk-UA" sz="3600" dirty="0" err="1" smtClean="0">
                <a:solidFill>
                  <a:schemeClr val="tx1"/>
                </a:solidFill>
              </a:rPr>
              <a:t>Великохатько</a:t>
            </a:r>
            <a:r>
              <a:rPr lang="uk-UA" sz="3600" dirty="0" smtClean="0">
                <a:solidFill>
                  <a:schemeClr val="tx1"/>
                </a:solidFill>
              </a:rPr>
              <a:t> О. М.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(</a:t>
            </a:r>
            <a:r>
              <a:rPr lang="uk-UA" sz="3600" dirty="0" err="1" smtClean="0">
                <a:solidFill>
                  <a:schemeClr val="tx1"/>
                </a:solidFill>
              </a:rPr>
              <a:t>племіниці</a:t>
            </a:r>
            <a:r>
              <a:rPr lang="uk-UA" sz="3600" dirty="0" smtClean="0">
                <a:solidFill>
                  <a:schemeClr val="tx1"/>
                </a:solidFill>
              </a:rPr>
              <a:t> та жительки с. Кам’янки</a:t>
            </a:r>
            <a:r>
              <a:rPr lang="uk-UA" sz="3600" dirty="0" smtClean="0"/>
              <a:t>)</a:t>
            </a:r>
            <a:endParaRPr lang="ru-RU" sz="3600" dirty="0"/>
          </a:p>
        </p:txBody>
      </p:sp>
      <p:pic>
        <p:nvPicPr>
          <p:cNvPr id="5" name="Содержимое 4" descr="DSCF5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970784" cy="2738082"/>
          </a:xfrm>
        </p:spPr>
      </p:pic>
      <p:pic>
        <p:nvPicPr>
          <p:cNvPr id="6" name="Содержимое 5" descr="DSCF52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3812232" cy="2678884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Іван Михайлович </a:t>
            </a:r>
            <a:r>
              <a:rPr lang="uk-UA" dirty="0" err="1" smtClean="0">
                <a:solidFill>
                  <a:schemeClr val="tx1"/>
                </a:solidFill>
              </a:rPr>
              <a:t>Воропай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ерше вересня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1889760" y="2130393"/>
            <a:ext cx="5364480" cy="399897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Відомий скульптор - фронтовик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uk-UA" sz="2400" dirty="0" smtClean="0"/>
              <a:t>Народився 12 квітня 1924 р. у с. Кам’янка де провів своє дитинство та юність;</a:t>
            </a:r>
          </a:p>
          <a:p>
            <a:pPr algn="just"/>
            <a:r>
              <a:rPr lang="uk-UA" sz="2400" dirty="0" smtClean="0"/>
              <a:t>В 1938 році закінчив </a:t>
            </a:r>
            <a:r>
              <a:rPr lang="uk-UA" sz="2400" dirty="0" err="1" smtClean="0"/>
              <a:t>Кам’янську</a:t>
            </a:r>
            <a:r>
              <a:rPr lang="uk-UA" sz="2400" dirty="0" smtClean="0"/>
              <a:t> восьмирічну школу, після якої зразу поїхав навчатись до міста Одеси;</a:t>
            </a:r>
          </a:p>
          <a:p>
            <a:pPr algn="just"/>
            <a:r>
              <a:rPr lang="uk-UA" sz="2400" dirty="0" smtClean="0"/>
              <a:t>Закінчив Одеську художню школу у 1941 р.;</a:t>
            </a:r>
          </a:p>
          <a:p>
            <a:pPr algn="just"/>
            <a:r>
              <a:rPr lang="uk-UA" sz="2400" dirty="0" smtClean="0"/>
              <a:t>У 1943 -  1945 роках  брав участь у Великій Вітчизняні війні нагороджений орденами та медалями;</a:t>
            </a:r>
          </a:p>
          <a:p>
            <a:pPr algn="just"/>
            <a:r>
              <a:rPr lang="uk-UA" sz="2400" dirty="0" smtClean="0"/>
              <a:t>З 1949 року  учасник численних конкурсів та художніх виставок; </a:t>
            </a:r>
          </a:p>
          <a:p>
            <a:pPr algn="just"/>
            <a:r>
              <a:rPr lang="uk-UA" sz="2400" dirty="0" smtClean="0"/>
              <a:t>У 1954 р. закінчив скульптурне відділення Київського художнього інституту  (майстерня М. </a:t>
            </a:r>
            <a:r>
              <a:rPr lang="uk-UA" sz="2400" dirty="0" err="1" smtClean="0"/>
              <a:t>Гельтмана</a:t>
            </a:r>
            <a:r>
              <a:rPr lang="uk-UA" sz="2400" dirty="0" smtClean="0"/>
              <a:t>);</a:t>
            </a:r>
          </a:p>
          <a:p>
            <a:pPr algn="just"/>
            <a:r>
              <a:rPr lang="uk-UA" sz="2400" dirty="0" smtClean="0"/>
              <a:t>Помер у 1977 році</a:t>
            </a:r>
          </a:p>
          <a:p>
            <a:pPr algn="just"/>
            <a:endParaRPr lang="uk-UA" sz="2400" dirty="0" smtClean="0"/>
          </a:p>
          <a:p>
            <a:pPr algn="just">
              <a:buNone/>
            </a:pPr>
            <a:endParaRPr lang="uk-UA" sz="2400" dirty="0" smtClean="0"/>
          </a:p>
          <a:p>
            <a:pPr algn="just"/>
            <a:endParaRPr lang="uk-UA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Коли згадуєш Івана Михайловича, перше що спадає на думку – його очі, великі, широко розкриті назустріч життю, сповнені мрійливості й надії, творчого вогнику, особливо, коли він задумував і вирішував нову скульптурну композицію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фотк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6291" y="1937399"/>
            <a:ext cx="6151418" cy="438496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Хороший товариш та  друг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Була в цій талановитій людині здатність майже по дитячому сприймати події й  людей. Він завжди привітно усміхався кожному, хто радів його присутності, товаришував з ним, був однодумцем у питаннях мистецтва. </a:t>
            </a:r>
          </a:p>
          <a:p>
            <a:pPr algn="just"/>
            <a:r>
              <a:rPr lang="uk-UA" dirty="0" smtClean="0"/>
              <a:t>Кожного року навідувався в гості до своїх батьків;</a:t>
            </a:r>
          </a:p>
          <a:p>
            <a:pPr algn="just"/>
            <a:r>
              <a:rPr lang="uk-UA" dirty="0" smtClean="0"/>
              <a:t>Не цурався своїх земляків, чим міг  тим і помагав;</a:t>
            </a:r>
          </a:p>
          <a:p>
            <a:pPr algn="just"/>
            <a:r>
              <a:rPr lang="uk-UA" dirty="0" smtClean="0"/>
              <a:t>Проживав у м. Києві, але завжди його манило на свою маленьку батьківщину, в своє рідне село 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МОЯ ЄДИНА РОДИНА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28858" y="71416"/>
            <a:ext cx="4429158" cy="82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808080"/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Портретна творчість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algn="just">
              <a:buNone/>
            </a:pPr>
            <a:r>
              <a:rPr lang="uk-UA" sz="4000" dirty="0" smtClean="0"/>
              <a:t> В своїй портретній творчості був ворогом холодної застиглості, зневажав байдужу поверховість, любив, прагнув відтворити в людині найсуттєвіше – її внутрішній світ </a:t>
            </a:r>
          </a:p>
          <a:p>
            <a:pPr algn="just"/>
            <a:endParaRPr lang="uk-UA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Таким є його найкращий твір</a:t>
            </a:r>
            <a:br>
              <a:rPr lang="uk-UA" dirty="0" smtClean="0"/>
            </a:br>
            <a:r>
              <a:rPr lang="uk-UA" dirty="0" smtClean="0"/>
              <a:t> “ О. </a:t>
            </a:r>
            <a:r>
              <a:rPr lang="uk-UA" dirty="0" err="1" smtClean="0"/>
              <a:t>Герцен”</a:t>
            </a:r>
            <a:endParaRPr lang="ru-RU" dirty="0"/>
          </a:p>
        </p:txBody>
      </p:sp>
      <p:pic>
        <p:nvPicPr>
          <p:cNvPr id="4" name="Содержимое 3" descr="перше вересня 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975" y="1920875"/>
            <a:ext cx="3375049" cy="443388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Постать О. Герцена знаходилась  у державній Третьяковській </a:t>
            </a:r>
            <a:r>
              <a:rPr lang="uk-UA" sz="3200" dirty="0" err="1" smtClean="0"/>
              <a:t>галареї</a:t>
            </a:r>
            <a:r>
              <a:rPr lang="uk-UA" sz="3200" dirty="0" smtClean="0"/>
              <a:t> </a:t>
            </a:r>
          </a:p>
          <a:p>
            <a:r>
              <a:rPr lang="uk-UA" sz="3200" dirty="0" smtClean="0"/>
              <a:t>Нині зберігається  у Київському державному музеї  Т. Г Шевченка</a:t>
            </a:r>
            <a:endParaRPr lang="ru-RU" sz="32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647</Words>
  <Application>Microsoft Office PowerPoint</Application>
  <PresentationFormat>Экран (4:3)</PresentationFormat>
  <Paragraphs>82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Великий скульптор</vt:lpstr>
      <vt:lpstr> с. Кам’янка</vt:lpstr>
      <vt:lpstr>Іван Михайлович Воропай</vt:lpstr>
      <vt:lpstr>Відомий скульптор - фронтовик</vt:lpstr>
      <vt:lpstr>Коли згадуєш Івана Михайловича, перше що спадає на думку – його очі, великі, широко розкриті назустріч життю, сповнені мрійливості й надії, творчого вогнику, особливо, коли він задумував і вирішував нову скульптурну композицію </vt:lpstr>
      <vt:lpstr>Хороший товариш та  друг</vt:lpstr>
      <vt:lpstr>МОЯ ЄДИНА РОДИНА</vt:lpstr>
      <vt:lpstr>Портретна творчість</vt:lpstr>
      <vt:lpstr>Таким є його найкращий твір  “ О. Герцен”</vt:lpstr>
      <vt:lpstr>Революціонер - демократ</vt:lpstr>
      <vt:lpstr>Згадаємо його відому “Офелію”</vt:lpstr>
      <vt:lpstr>Любов до шекспірівської героїні</vt:lpstr>
      <vt:lpstr>І. М. Воропай дуже полюбляв портрет </vt:lpstr>
      <vt:lpstr>Чи не такими є його портрети “Молодий Шевченко”</vt:lpstr>
      <vt:lpstr>М. Добролюбов</vt:lpstr>
      <vt:lpstr>Буковинська трудівниця </vt:lpstr>
      <vt:lpstr>Академік І. Павлов</vt:lpstr>
      <vt:lpstr>Учений – біолог І. Сеченов </vt:lpstr>
      <vt:lpstr>Знатний мисливець О. Гейкер</vt:lpstr>
      <vt:lpstr>Виставка робіт</vt:lpstr>
      <vt:lpstr>Талант скульптора</vt:lpstr>
      <vt:lpstr>Записано зі слів Великохатько О. М. (племіниці та жительки с. Кам’янки)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постаті “Новомиргородщини”</dc:title>
  <dc:creator>Эльдорадо</dc:creator>
  <cp:lastModifiedBy>User</cp:lastModifiedBy>
  <cp:revision>66</cp:revision>
  <dcterms:created xsi:type="dcterms:W3CDTF">2013-12-22T08:18:19Z</dcterms:created>
  <dcterms:modified xsi:type="dcterms:W3CDTF">2014-03-18T13:10:04Z</dcterms:modified>
</cp:coreProperties>
</file>